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65" r:id="rId2"/>
  </p:sldMasterIdLst>
  <p:notesMasterIdLst>
    <p:notesMasterId r:id="rId40"/>
  </p:notesMasterIdLst>
  <p:sldIdLst>
    <p:sldId id="258" r:id="rId3"/>
    <p:sldId id="259" r:id="rId4"/>
    <p:sldId id="270" r:id="rId5"/>
    <p:sldId id="260" r:id="rId6"/>
    <p:sldId id="261" r:id="rId7"/>
    <p:sldId id="273" r:id="rId8"/>
    <p:sldId id="262" r:id="rId9"/>
    <p:sldId id="264" r:id="rId10"/>
    <p:sldId id="272" r:id="rId11"/>
    <p:sldId id="271" r:id="rId12"/>
    <p:sldId id="263" r:id="rId13"/>
    <p:sldId id="265" r:id="rId14"/>
    <p:sldId id="266" r:id="rId15"/>
    <p:sldId id="267" r:id="rId16"/>
    <p:sldId id="268" r:id="rId17"/>
    <p:sldId id="269" r:id="rId18"/>
    <p:sldId id="274" r:id="rId19"/>
    <p:sldId id="278" r:id="rId20"/>
    <p:sldId id="275" r:id="rId21"/>
    <p:sldId id="276" r:id="rId22"/>
    <p:sldId id="279" r:id="rId23"/>
    <p:sldId id="280" r:id="rId24"/>
    <p:sldId id="281" r:id="rId25"/>
    <p:sldId id="282" r:id="rId26"/>
    <p:sldId id="283" r:id="rId27"/>
    <p:sldId id="284" r:id="rId28"/>
    <p:sldId id="277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400" kern="1200">
        <a:solidFill>
          <a:schemeClr val="bg2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bg2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bg2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bg2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bg2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4400" kern="1200">
        <a:solidFill>
          <a:schemeClr val="bg2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4400" kern="1200">
        <a:solidFill>
          <a:schemeClr val="bg2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4400" kern="1200">
        <a:solidFill>
          <a:schemeClr val="bg2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4400" kern="1200">
        <a:solidFill>
          <a:schemeClr val="bg2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 autoAdjust="0"/>
    <p:restoredTop sz="94684" autoAdjust="0"/>
  </p:normalViewPr>
  <p:slideViewPr>
    <p:cSldViewPr>
      <p:cViewPr varScale="1">
        <p:scale>
          <a:sx n="64" d="100"/>
          <a:sy n="64" d="100"/>
        </p:scale>
        <p:origin x="793" y="6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altLang="ja-JP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altLang="ja-JP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altLang="ja-JP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5485BA04-8F2F-43D0-A5F7-AF60B8B19131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297228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129DF7-FE45-4B33-A52C-40515B01733C}" type="slidenum">
              <a:rPr lang="ja-JP" altLang="en-US"/>
              <a:pPr/>
              <a:t>1</a:t>
            </a:fld>
            <a:endParaRPr lang="en-US" altLang="ja-JP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55080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129DF7-FE45-4B33-A52C-40515B01733C}" type="slidenum">
              <a:rPr lang="ja-JP" altLang="en-US"/>
              <a:pPr/>
              <a:t>2</a:t>
            </a:fld>
            <a:endParaRPr lang="en-US" altLang="ja-JP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4968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129DF7-FE45-4B33-A52C-40515B01733C}" type="slidenum">
              <a:rPr lang="ja-JP" altLang="en-US"/>
              <a:pPr/>
              <a:t>4</a:t>
            </a:fld>
            <a:endParaRPr lang="en-US" altLang="ja-JP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3305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6147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6148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9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50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6151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2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153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ja-JP" noProof="0" smtClean="0"/>
              <a:t>Click to edit Master title style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ja-JP" noProof="0" smtClean="0"/>
              <a:t>Click to edit Master subtitle style</a:t>
            </a:r>
          </a:p>
        </p:txBody>
      </p:sp>
      <p:sp>
        <p:nvSpPr>
          <p:cNvPr id="6158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ja-JP" dirty="0"/>
          </a:p>
        </p:txBody>
      </p:sp>
      <p:sp>
        <p:nvSpPr>
          <p:cNvPr id="6159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ja-JP"/>
          </a:p>
        </p:txBody>
      </p:sp>
      <p:sp>
        <p:nvSpPr>
          <p:cNvPr id="6160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CA85F10-58F3-474C-89FF-1BB2696B938E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6161" name="Rectangle 10"/>
          <p:cNvSpPr>
            <a:spLocks noChangeArrowheads="1"/>
          </p:cNvSpPr>
          <p:nvPr userDrawn="1"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rgbClr val="6394EB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1" lang="ja-JP" altLang="ja-JP" sz="1800">
              <a:ea typeface="ＭＳ Ｐゴシック" panose="020B0600070205080204" pitchFamily="34" charset="-128"/>
            </a:endParaRPr>
          </a:p>
        </p:txBody>
      </p:sp>
      <p:sp>
        <p:nvSpPr>
          <p:cNvPr id="6162" name="Rectangle 18"/>
          <p:cNvSpPr>
            <a:spLocks noChangeArrowheads="1"/>
          </p:cNvSpPr>
          <p:nvPr/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eaLnBrk="1" hangingPunct="1"/>
            <a:endParaRPr lang="en-US" altLang="ja-JP" sz="1400">
              <a:solidFill>
                <a:schemeClr val="tx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algn="ctr" eaLnBrk="1" hangingPunct="1"/>
            <a:endParaRPr lang="en-US" altLang="ja-JP" sz="1400">
              <a:solidFill>
                <a:schemeClr val="tx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6164" name="Rectangle 20"/>
          <p:cNvSpPr>
            <a:spLocks noChangeArrowheads="1"/>
          </p:cNvSpPr>
          <p:nvPr/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algn="r" eaLnBrk="1" hangingPunct="1"/>
            <a:fld id="{45E7F00D-FAB0-4308-920B-F1E23455F06F}" type="slidenum">
              <a:rPr lang="ja-JP" altLang="en-US" sz="1400">
                <a:solidFill>
                  <a:schemeClr val="tx1"/>
                </a:solidFill>
                <a:ea typeface="ＭＳ Ｐゴシック" panose="020B0600070205080204" pitchFamily="34" charset="-128"/>
              </a:rPr>
              <a:pPr algn="r" eaLnBrk="1" hangingPunct="1"/>
              <a:t>‹#›</a:t>
            </a:fld>
            <a:endParaRPr lang="en-US" altLang="ja-JP" sz="1400">
              <a:solidFill>
                <a:schemeClr val="tx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6243638"/>
            <a:ext cx="9144000" cy="614362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A97453-B0F6-4073-8B2B-D05F056D5454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58364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DC01DA-B578-4F54-8132-C5FD9554D155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3464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D79212F-D34D-45EE-8F06-F170351B3937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55701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59BC537-E102-491C-B9E1-F6E676112790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67294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B4D1E10-D7B2-45E7-BC60-4514D33ED44E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57362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8BD9371-3A14-43B3-96A1-76CF97AE408C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9894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75228-416E-4867-B744-A0A6AEAE6788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4CDB8-1855-49A5-97A0-72EA269A8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497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75228-416E-4867-B744-A0A6AEAE6788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4CDB8-1855-49A5-97A0-72EA269A8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2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75228-416E-4867-B744-A0A6AEAE6788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4CDB8-1855-49A5-97A0-72EA269A8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127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75228-416E-4867-B744-A0A6AEAE6788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4CDB8-1855-49A5-97A0-72EA269A8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14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7E75E5-CAFF-42E2-A76B-D62F610CCC78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496284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75228-416E-4867-B744-A0A6AEAE6788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4CDB8-1855-49A5-97A0-72EA269A8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41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75228-416E-4867-B744-A0A6AEAE6788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4CDB8-1855-49A5-97A0-72EA269A8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73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75228-416E-4867-B744-A0A6AEAE6788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4CDB8-1855-49A5-97A0-72EA269A8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038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75228-416E-4867-B744-A0A6AEAE6788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4CDB8-1855-49A5-97A0-72EA269A8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881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75228-416E-4867-B744-A0A6AEAE6788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4CDB8-1855-49A5-97A0-72EA269A8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361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75228-416E-4867-B744-A0A6AEAE6788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4CDB8-1855-49A5-97A0-72EA269A8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835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75228-416E-4867-B744-A0A6AEAE6788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4CDB8-1855-49A5-97A0-72EA269A8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9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EE8C61-0AC3-4630-AE81-D433EAFD18F0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81771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FDD139-E221-4AFC-AF1B-5DF579DD1148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75474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02A38F-D384-4D20-9AF9-C4BE900E907F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3333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27D122-83FB-4A98-8434-D6EE6EDEA3E0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07063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860E11-3364-4F91-A224-D11D27472E0B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22096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9A1E1F-6CFB-4735-AF4B-B7B9A744D123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94102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D8A72F-1C15-42D1-8E43-0F7009F7396F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43938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8" name="Rectangle 10"/>
          <p:cNvSpPr>
            <a:spLocks noChangeArrowheads="1"/>
          </p:cNvSpPr>
          <p:nvPr userDrawn="1"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rgbClr val="6394EB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kumimoji="1" lang="ja-JP" altLang="ja-JP" sz="1800">
              <a:ea typeface="ＭＳ Ｐゴシック" panose="020B0600070205080204" pitchFamily="34" charset="-128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ja-JP" altLang="en-US" sz="2400">
              <a:solidFill>
                <a:schemeClr val="tx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ja-JP" altLang="en-US" sz="2400">
              <a:solidFill>
                <a:schemeClr val="tx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ja-JP" altLang="en-US" sz="2400">
              <a:solidFill>
                <a:schemeClr val="tx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ja-JP" altLang="en-US" sz="2400">
              <a:solidFill>
                <a:schemeClr val="tx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ja-JP" altLang="en-US" sz="2400">
              <a:solidFill>
                <a:schemeClr val="tx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ja-JP" altLang="en-US" sz="2400">
              <a:solidFill>
                <a:schemeClr val="tx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ja-JP" altLang="en-US" sz="2400">
              <a:solidFill>
                <a:schemeClr val="tx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title style</a:t>
            </a:r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1"/>
                </a:solidFill>
                <a:ea typeface="ＭＳ Ｐゴシック" panose="020B0600070205080204" pitchFamily="34" charset="-128"/>
              </a:defRPr>
            </a:lvl1pPr>
          </a:lstStyle>
          <a:p>
            <a:endParaRPr lang="en-US" altLang="ja-JP"/>
          </a:p>
        </p:txBody>
      </p:sp>
      <p:sp>
        <p:nvSpPr>
          <p:cNvPr id="513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chemeClr val="tx1"/>
                </a:solidFill>
                <a:ea typeface="ＭＳ Ｐゴシック" panose="020B0600070205080204" pitchFamily="34" charset="-128"/>
              </a:defRPr>
            </a:lvl1pPr>
          </a:lstStyle>
          <a:p>
            <a:endParaRPr lang="en-US" altLang="ja-JP"/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1"/>
                </a:solidFill>
                <a:ea typeface="ＭＳ Ｐゴシック" panose="020B0600070205080204" pitchFamily="34" charset="-128"/>
              </a:defRPr>
            </a:lvl1pPr>
          </a:lstStyle>
          <a:p>
            <a:fld id="{FB31A324-A635-4305-9489-EAD276E1DCC0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6243638"/>
            <a:ext cx="9144000" cy="614362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Tahom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800" kern="1200">
          <a:solidFill>
            <a:schemeClr val="folHlink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400" kern="1200">
          <a:solidFill>
            <a:schemeClr val="folHlink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000" kern="1200">
          <a:solidFill>
            <a:schemeClr val="folHlink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kern="1200">
          <a:solidFill>
            <a:schemeClr val="folHlink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ern="1200">
          <a:solidFill>
            <a:schemeClr val="folHlink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75228-416E-4867-B744-A0A6AEAE6788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4CDB8-1855-49A5-97A0-72EA269A8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3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836613"/>
            <a:ext cx="8280400" cy="1800225"/>
          </a:xfrm>
        </p:spPr>
        <p:txBody>
          <a:bodyPr/>
          <a:lstStyle/>
          <a:p>
            <a:r>
              <a:rPr lang="en-CA" altLang="en-US" sz="4000" dirty="0" smtClean="0">
                <a:latin typeface="Arial" panose="020B0604020202020204" pitchFamily="34" charset="0"/>
              </a:rPr>
              <a:t>Image Processing and  Computer Vision on GPU</a:t>
            </a:r>
            <a:endParaRPr lang="en-US" altLang="ja-JP" sz="40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552" y="3429000"/>
            <a:ext cx="7705725" cy="2447925"/>
          </a:xfrm>
        </p:spPr>
        <p:txBody>
          <a:bodyPr/>
          <a:lstStyle/>
          <a:p>
            <a:r>
              <a:rPr lang="en-CA" altLang="en-US" dirty="0" smtClean="0">
                <a:solidFill>
                  <a:schemeClr val="tx2"/>
                </a:solidFill>
                <a:latin typeface="Arial" panose="020B0604020202020204" pitchFamily="34" charset="0"/>
              </a:rPr>
              <a:t>Frank </a:t>
            </a:r>
            <a:r>
              <a:rPr lang="en-CA" altLang="en-US" dirty="0" err="1">
                <a:solidFill>
                  <a:schemeClr val="tx2"/>
                </a:solidFill>
                <a:latin typeface="Arial" panose="020B0604020202020204" pitchFamily="34" charset="0"/>
              </a:rPr>
              <a:t>Lamosa</a:t>
            </a:r>
            <a:endParaRPr lang="en-CA" altLang="en-US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endParaRPr lang="en-CA" altLang="en-US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endParaRPr lang="en-CA" altLang="en-US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r>
              <a:rPr lang="en-CA" altLang="en-US" dirty="0" smtClean="0">
                <a:solidFill>
                  <a:schemeClr val="tx2"/>
                </a:solidFill>
                <a:latin typeface="Arial" panose="020B0604020202020204" pitchFamily="34" charset="0"/>
              </a:rPr>
              <a:t>De Beers Technology, De Beers UK</a:t>
            </a:r>
            <a:endParaRPr lang="en-US" altLang="ja-JP" dirty="0">
              <a:solidFill>
                <a:schemeClr val="tx2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419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982439"/>
          </a:xfrm>
        </p:spPr>
        <p:txBody>
          <a:bodyPr/>
          <a:lstStyle/>
          <a:p>
            <a:r>
              <a:rPr lang="en-GB" sz="4000" dirty="0" smtClean="0">
                <a:latin typeface="Comic Sans MS" panose="030F0702030302020204" pitchFamily="66" charset="0"/>
              </a:rPr>
              <a:t>Tools: hardware </a:t>
            </a:r>
            <a:r>
              <a:rPr lang="en-GB" sz="4000" dirty="0" smtClean="0">
                <a:latin typeface="Comic Sans MS" panose="030F0702030302020204" pitchFamily="66" charset="0"/>
              </a:rPr>
              <a:t>model of core</a:t>
            </a:r>
            <a:endParaRPr lang="en-US" sz="4000" dirty="0">
              <a:latin typeface="Comic Sans MS" panose="030F0702030302020204" pitchFamily="66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5956" y="2945141"/>
            <a:ext cx="7937500" cy="294912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GB" altLang="en-US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3281" y="3114605"/>
            <a:ext cx="7606506" cy="617537"/>
          </a:xfrm>
          <a:prstGeom prst="rect">
            <a:avLst/>
          </a:prstGeom>
          <a:solidFill>
            <a:srgbClr val="FF9933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dirty="0">
                <a:solidFill>
                  <a:schemeClr val="bg1"/>
                </a:solidFill>
              </a:rPr>
              <a:t>Shared Memory</a:t>
            </a:r>
          </a:p>
        </p:txBody>
      </p:sp>
      <p:sp>
        <p:nvSpPr>
          <p:cNvPr id="6" name="Rectangle 5"/>
          <p:cNvSpPr/>
          <p:nvPr/>
        </p:nvSpPr>
        <p:spPr>
          <a:xfrm>
            <a:off x="2781118" y="3929762"/>
            <a:ext cx="1733551" cy="1766888"/>
          </a:xfrm>
          <a:prstGeom prst="rect">
            <a:avLst/>
          </a:prstGeom>
          <a:solidFill>
            <a:srgbClr val="CC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GB" altLang="en-US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7" name="TextBox 17"/>
          <p:cNvSpPr txBox="1">
            <a:spLocks noChangeArrowheads="1"/>
          </p:cNvSpPr>
          <p:nvPr/>
        </p:nvSpPr>
        <p:spPr bwMode="auto">
          <a:xfrm>
            <a:off x="3054114" y="3995737"/>
            <a:ext cx="1157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</a:rPr>
              <a:t>SIMD</a:t>
            </a:r>
            <a:r>
              <a:rPr lang="en-GB" altLang="en-US" sz="1800" dirty="0"/>
              <a:t> </a:t>
            </a:r>
            <a:r>
              <a:rPr lang="en-GB" altLang="en-US" sz="1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8894" y="3901606"/>
            <a:ext cx="1873250" cy="1766888"/>
          </a:xfrm>
          <a:prstGeom prst="rect">
            <a:avLst/>
          </a:prstGeom>
          <a:solidFill>
            <a:srgbClr val="CC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GB" altLang="en-US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9" name="TextBox 18"/>
          <p:cNvSpPr txBox="1">
            <a:spLocks noChangeArrowheads="1"/>
          </p:cNvSpPr>
          <p:nvPr/>
        </p:nvSpPr>
        <p:spPr bwMode="auto">
          <a:xfrm>
            <a:off x="5041105" y="3995737"/>
            <a:ext cx="1223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</a:rPr>
              <a:t>SIMD</a:t>
            </a:r>
            <a:r>
              <a:rPr lang="en-GB" altLang="en-US" sz="1800" dirty="0"/>
              <a:t> </a:t>
            </a:r>
            <a:r>
              <a:rPr lang="en-GB" altLang="en-US" sz="1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88124" y="3901606"/>
            <a:ext cx="1871663" cy="1766888"/>
          </a:xfrm>
          <a:prstGeom prst="rect">
            <a:avLst/>
          </a:prstGeom>
          <a:solidFill>
            <a:srgbClr val="CC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GB" altLang="en-US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Box 19"/>
          <p:cNvSpPr txBox="1">
            <a:spLocks noChangeArrowheads="1"/>
          </p:cNvSpPr>
          <p:nvPr/>
        </p:nvSpPr>
        <p:spPr bwMode="auto">
          <a:xfrm>
            <a:off x="7117182" y="3995737"/>
            <a:ext cx="1173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</a:rPr>
              <a:t>SIMD</a:t>
            </a:r>
            <a:r>
              <a:rPr lang="en-GB" altLang="en-US" sz="1800" dirty="0"/>
              <a:t> </a:t>
            </a:r>
            <a:r>
              <a:rPr lang="en-GB" altLang="en-US" sz="1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6762" y="3923440"/>
            <a:ext cx="1804987" cy="1809750"/>
          </a:xfrm>
          <a:prstGeom prst="rect">
            <a:avLst/>
          </a:prstGeom>
          <a:solidFill>
            <a:srgbClr val="CC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GB" altLang="en-US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13" name="TextBox 16"/>
          <p:cNvSpPr txBox="1">
            <a:spLocks noChangeArrowheads="1"/>
          </p:cNvSpPr>
          <p:nvPr/>
        </p:nvSpPr>
        <p:spPr bwMode="auto">
          <a:xfrm>
            <a:off x="1164569" y="3975109"/>
            <a:ext cx="12239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</a:rPr>
              <a:t>SIMD</a:t>
            </a:r>
            <a:r>
              <a:rPr lang="en-GB" altLang="en-US" sz="1800" dirty="0"/>
              <a:t> </a:t>
            </a:r>
            <a:r>
              <a:rPr lang="en-GB" altLang="en-US" sz="18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507937" y="2757043"/>
            <a:ext cx="2" cy="1194428"/>
          </a:xfrm>
          <a:prstGeom prst="straightConnector1">
            <a:avLst/>
          </a:prstGeom>
          <a:ln w="19050" cmpd="sng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83419" y="2000272"/>
            <a:ext cx="7920037" cy="75677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dirty="0" smtClean="0">
                <a:solidFill>
                  <a:schemeClr val="bg1"/>
                </a:solidFill>
              </a:rPr>
              <a:t>cache</a:t>
            </a:r>
            <a:endParaRPr lang="en-GB" sz="2000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471586" y="2757043"/>
            <a:ext cx="15688" cy="1194428"/>
          </a:xfrm>
          <a:prstGeom prst="straightConnector1">
            <a:avLst/>
          </a:prstGeom>
          <a:ln w="19050" cmpd="sng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489834" y="2757043"/>
            <a:ext cx="13565" cy="1194428"/>
          </a:xfrm>
          <a:prstGeom prst="straightConnector1">
            <a:avLst/>
          </a:prstGeom>
          <a:ln w="19050" cmpd="sng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0" idx="0"/>
          </p:cNvCxnSpPr>
          <p:nvPr/>
        </p:nvCxnSpPr>
        <p:spPr>
          <a:xfrm>
            <a:off x="7523956" y="2757043"/>
            <a:ext cx="0" cy="1144563"/>
          </a:xfrm>
          <a:prstGeom prst="straightConnector1">
            <a:avLst/>
          </a:prstGeom>
          <a:ln w="19050" cmpd="sng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528276"/>
              </p:ext>
            </p:extLst>
          </p:nvPr>
        </p:nvGraphicFramePr>
        <p:xfrm>
          <a:off x="985042" y="4365625"/>
          <a:ext cx="1368425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425"/>
              </a:tblGrid>
              <a:tr h="60012">
                <a:tc>
                  <a:txBody>
                    <a:bodyPr/>
                    <a:lstStyle/>
                    <a:p>
                      <a:r>
                        <a:rPr lang="en-GB" sz="800" b="0" dirty="0" smtClean="0">
                          <a:solidFill>
                            <a:schemeClr val="bg1"/>
                          </a:solidFill>
                        </a:rPr>
                        <a:t>Inst.</a:t>
                      </a:r>
                      <a:r>
                        <a:rPr lang="en-GB" sz="800" b="0" baseline="0" dirty="0" smtClean="0">
                          <a:solidFill>
                            <a:schemeClr val="bg1"/>
                          </a:solidFill>
                        </a:rPr>
                        <a:t> Buffer 0</a:t>
                      </a:r>
                      <a:endParaRPr lang="en-GB" sz="8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1">
                    <a:noFill/>
                  </a:tcPr>
                </a:tc>
              </a:tr>
              <a:tr h="1131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1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131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2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131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3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131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4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131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5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131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6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131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7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131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8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131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9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354117"/>
              </p:ext>
            </p:extLst>
          </p:nvPr>
        </p:nvGraphicFramePr>
        <p:xfrm>
          <a:off x="2924264" y="4334253"/>
          <a:ext cx="1368425" cy="135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425"/>
              </a:tblGrid>
              <a:tr h="135194">
                <a:tc>
                  <a:txBody>
                    <a:bodyPr/>
                    <a:lstStyle/>
                    <a:p>
                      <a:r>
                        <a:rPr lang="en-GB" sz="800" b="0" dirty="0" smtClean="0">
                          <a:solidFill>
                            <a:schemeClr val="bg1"/>
                          </a:solidFill>
                        </a:rPr>
                        <a:t>Inst.</a:t>
                      </a:r>
                      <a:r>
                        <a:rPr lang="en-GB" sz="800" b="0" baseline="0" dirty="0" smtClean="0">
                          <a:solidFill>
                            <a:schemeClr val="bg1"/>
                          </a:solidFill>
                        </a:rPr>
                        <a:t> Buffer 0</a:t>
                      </a:r>
                      <a:endParaRPr lang="en-GB" sz="8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1">
                    <a:noFill/>
                  </a:tcPr>
                </a:tc>
              </a:tr>
              <a:tr h="1351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1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351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2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351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3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351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4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351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5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351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6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351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7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351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8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351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9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636097"/>
              </p:ext>
            </p:extLst>
          </p:nvPr>
        </p:nvGraphicFramePr>
        <p:xfrm>
          <a:off x="4911306" y="4329754"/>
          <a:ext cx="1368425" cy="133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425"/>
              </a:tblGrid>
              <a:tr h="133874">
                <a:tc>
                  <a:txBody>
                    <a:bodyPr/>
                    <a:lstStyle/>
                    <a:p>
                      <a:r>
                        <a:rPr lang="en-GB" sz="800" b="0" dirty="0" smtClean="0">
                          <a:solidFill>
                            <a:schemeClr val="bg1"/>
                          </a:solidFill>
                        </a:rPr>
                        <a:t>Inst.</a:t>
                      </a:r>
                      <a:r>
                        <a:rPr lang="en-GB" sz="800" b="0" baseline="0" dirty="0" smtClean="0">
                          <a:solidFill>
                            <a:schemeClr val="bg1"/>
                          </a:solidFill>
                        </a:rPr>
                        <a:t> Buffer 0</a:t>
                      </a:r>
                      <a:endParaRPr lang="en-GB" sz="8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1">
                    <a:noFill/>
                  </a:tcPr>
                </a:tc>
              </a:tr>
              <a:tr h="1338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1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338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2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338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3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338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4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338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5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338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6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338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7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338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8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338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9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513629"/>
              </p:ext>
            </p:extLst>
          </p:nvPr>
        </p:nvGraphicFramePr>
        <p:xfrm>
          <a:off x="6893624" y="4424384"/>
          <a:ext cx="1368425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425"/>
              </a:tblGrid>
              <a:tr h="121623">
                <a:tc>
                  <a:txBody>
                    <a:bodyPr/>
                    <a:lstStyle/>
                    <a:p>
                      <a:r>
                        <a:rPr lang="en-GB" sz="800" b="0" dirty="0" smtClean="0">
                          <a:solidFill>
                            <a:schemeClr val="bg1"/>
                          </a:solidFill>
                        </a:rPr>
                        <a:t>Inst.</a:t>
                      </a:r>
                      <a:r>
                        <a:rPr lang="en-GB" sz="800" b="0" baseline="0" dirty="0" smtClean="0">
                          <a:solidFill>
                            <a:schemeClr val="bg1"/>
                          </a:solidFill>
                        </a:rPr>
                        <a:t> Buffer 0</a:t>
                      </a:r>
                      <a:endParaRPr lang="en-GB" sz="8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1">
                    <a:noFill/>
                  </a:tcPr>
                </a:tc>
              </a:tr>
              <a:tr h="1080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1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080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2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080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3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080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4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080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5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080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6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080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7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080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8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  <a:tr h="1080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/>
                        <a:t>Inst.</a:t>
                      </a:r>
                      <a:r>
                        <a:rPr lang="en-GB" sz="800" baseline="0" dirty="0" smtClean="0"/>
                        <a:t> Buffer 9</a:t>
                      </a:r>
                      <a:endParaRPr lang="en-GB" sz="800" dirty="0" smtClean="0"/>
                    </a:p>
                  </a:txBody>
                  <a:tcPr marL="0" marR="0" marT="0" marB="0" anchor="ctr" anchorCtr="1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790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Comic Sans MS" panose="030F0702030302020204" pitchFamily="66" charset="0"/>
              </a:rPr>
              <a:t>Memory model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dirty="0" smtClean="0"/>
              <a:t>Memory has different levels, depending on distance from processing elements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 smtClean="0"/>
              <a:t>Closer to processing elements = faster memory access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b="1" i="1" u="sng" dirty="0" smtClean="0"/>
              <a:t>BUT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 smtClean="0"/>
              <a:t>Real-estate is expensive, so limited availability of memory as we get closer to processing elements</a:t>
            </a:r>
            <a:r>
              <a:rPr lang="en-GB" sz="24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 smtClean="0"/>
              <a:t>Next slide:  Compute units/Cores and various memory levels (shared – on-core); constant, texture global to all cores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8863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Execution models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More detailed sketch of GPU cores/memory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588570"/>
            <a:ext cx="4896544" cy="3560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130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Execution models (cont’d)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In this view, a number of refinements: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Two other types of memory: constant (read-only but very fast – also small), texture memory – hardware for specific transformations (rotation, scaling, interpolation)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Global access but with </a:t>
            </a:r>
            <a:r>
              <a:rPr lang="en-GB" dirty="0" err="1" smtClean="0"/>
              <a:t>tradeoffs</a:t>
            </a:r>
            <a:r>
              <a:rPr lang="en-GB" dirty="0" smtClean="0"/>
              <a:t>-read only OR limited operations (for speed)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4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Comic Sans MS" panose="030F0702030302020204" pitchFamily="66" charset="0"/>
              </a:rPr>
              <a:t>Execution model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Can see shared memory for each core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All threads in core, access shared memory – but NOT shared between cores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How are threads mapped to cores?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Programming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70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Comic Sans MS" panose="030F0702030302020204" pitchFamily="66" charset="0"/>
              </a:rPr>
              <a:t>Tools: Programming model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smtClean="0"/>
              <a:t>Larger scale representation of cores and </a:t>
            </a:r>
            <a:r>
              <a:rPr lang="en-GB" sz="2000" dirty="0" smtClean="0"/>
              <a:t>threads</a:t>
            </a:r>
          </a:p>
          <a:p>
            <a:r>
              <a:rPr lang="en-GB" sz="2000" dirty="0" smtClean="0"/>
              <a:t>Each core runs set of threads independently of other cores (no synch as each core has its own scheduler)</a:t>
            </a:r>
            <a:endParaRPr lang="en-US" sz="2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1" y="2996951"/>
            <a:ext cx="2971054" cy="3135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724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Comic Sans MS" panose="030F0702030302020204" pitchFamily="66" charset="0"/>
              </a:rPr>
              <a:t>Tools: Programming model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dirty="0" smtClean="0"/>
              <a:t>Basic functional unit of work/execution: </a:t>
            </a:r>
            <a:r>
              <a:rPr lang="en-GB" sz="2000" b="1" i="1" dirty="0" smtClean="0">
                <a:solidFill>
                  <a:srgbClr val="FF0000"/>
                </a:solidFill>
              </a:rPr>
              <a:t>THREAD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 smtClean="0"/>
              <a:t>Threads are independent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 smtClean="0"/>
              <a:t>Threads are grouped together in structures due to hardware architecture – thread block/work group </a:t>
            </a: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 smtClean="0"/>
              <a:t>Thread blocks/work groups are executed on the same core (compute unit)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 smtClean="0"/>
              <a:t>Can use shared memory; partition register </a:t>
            </a:r>
            <a:r>
              <a:rPr lang="en-GB" sz="2000" dirty="0" smtClean="0"/>
              <a:t>file so each thread has its local (in-thread) memory </a:t>
            </a:r>
            <a:endParaRPr lang="en-GB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 smtClean="0"/>
              <a:t>However, scheduling is not necessarily simultaneous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 smtClean="0"/>
              <a:t>Basic scheduling unit is 32-thread groups called </a:t>
            </a:r>
            <a:r>
              <a:rPr lang="en-GB" sz="2000" b="1" i="1" dirty="0" smtClean="0"/>
              <a:t>warps</a:t>
            </a:r>
            <a:r>
              <a:rPr lang="en-GB" sz="2000" dirty="0" smtClean="0"/>
              <a:t> (</a:t>
            </a:r>
            <a:r>
              <a:rPr lang="en-GB" sz="2000" b="1" i="1" dirty="0" err="1" smtClean="0">
                <a:solidFill>
                  <a:srgbClr val="FF0000"/>
                </a:solidFill>
              </a:rPr>
              <a:t>wavefronts</a:t>
            </a:r>
            <a:r>
              <a:rPr lang="en-GB" sz="2000" dirty="0" smtClean="0"/>
              <a:t>, in </a:t>
            </a:r>
            <a:r>
              <a:rPr lang="en-GB" sz="2000" dirty="0" err="1" smtClean="0"/>
              <a:t>OpenCL</a:t>
            </a:r>
            <a:r>
              <a:rPr lang="en-GB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189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Tools: Programming model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Dispatch: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 smtClean="0"/>
              <a:t>Dispatch is in groups of 32 threads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 smtClean="0"/>
              <a:t>Groups of threads (warps/</a:t>
            </a:r>
            <a:r>
              <a:rPr lang="en-GB" sz="1800" dirty="0" err="1" smtClean="0"/>
              <a:t>wavefronts</a:t>
            </a:r>
            <a:r>
              <a:rPr lang="en-GB" sz="1800" dirty="0" smtClean="0"/>
              <a:t>) can be dispatched simultaneously or </a:t>
            </a:r>
            <a:r>
              <a:rPr lang="en-GB" sz="1800" dirty="0" smtClean="0"/>
              <a:t>sequentially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 smtClean="0"/>
              <a:t>Multiple warps/</a:t>
            </a:r>
            <a:r>
              <a:rPr lang="en-GB" sz="1800" dirty="0" err="1" smtClean="0"/>
              <a:t>wavefronts</a:t>
            </a:r>
            <a:r>
              <a:rPr lang="en-GB" sz="1800" dirty="0" smtClean="0"/>
              <a:t> per block (remember, block/workgroup is mapped onto core – but not simultaneous necessarily)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 smtClean="0"/>
              <a:t>Synchronisation</a:t>
            </a:r>
            <a:r>
              <a:rPr lang="en-US" sz="2000" dirty="0" smtClean="0"/>
              <a:t>: because threads on a core (compute unit) share resources, they can be synchronized – barriers are possible.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However, because different cores/compute units have different schedulers, there is no explicit synchronization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In addition: instruction synch, but no memory access synch in shared memory (see figure)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63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Tools: Programming model</a:t>
            </a:r>
            <a:endParaRPr lang="en-US" dirty="0">
              <a:latin typeface="Comic Sans MS" panose="030F0702030302020204" pitchFamily="66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rot="5400000">
            <a:off x="4037881" y="3333031"/>
            <a:ext cx="217487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387800" y="2956000"/>
            <a:ext cx="750887" cy="5000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4129162" y="3109987"/>
            <a:ext cx="2338388" cy="3460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6336581" y="2985368"/>
            <a:ext cx="217488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3275881" y="2850431"/>
            <a:ext cx="217487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686250" y="2716287"/>
            <a:ext cx="741362" cy="4619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29287" y="2494037"/>
            <a:ext cx="741363" cy="4810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827662" y="2528962"/>
            <a:ext cx="763588" cy="4953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86362" y="2567062"/>
            <a:ext cx="736600" cy="4762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45050" y="2619450"/>
            <a:ext cx="773112" cy="4937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976762" y="2668662"/>
            <a:ext cx="739775" cy="4889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380112" y="2455937"/>
            <a:ext cx="776288" cy="4683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4325219" y="3283818"/>
            <a:ext cx="217488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612556" y="3242543"/>
            <a:ext cx="217488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4909419" y="3193331"/>
            <a:ext cx="217487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5206281" y="3172693"/>
            <a:ext cx="217488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5472981" y="3133006"/>
            <a:ext cx="217487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5760319" y="3082206"/>
            <a:ext cx="217487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6047656" y="3032993"/>
            <a:ext cx="217488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0800000" flipV="1">
            <a:off x="3994225" y="2763912"/>
            <a:ext cx="2290762" cy="35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 flipV="1">
            <a:off x="3779912" y="2636912"/>
            <a:ext cx="2292350" cy="35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0800000" flipV="1">
            <a:off x="3568775" y="2511500"/>
            <a:ext cx="2290762" cy="357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3882306" y="3244131"/>
            <a:ext cx="217487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3678312" y="3117925"/>
            <a:ext cx="219075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3464794" y="2952031"/>
            <a:ext cx="217487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040562" y="5052853"/>
            <a:ext cx="2685448" cy="250257"/>
          </a:xfrm>
          <a:prstGeom prst="rect">
            <a:avLst/>
          </a:prstGeom>
          <a:noFill/>
          <a:ln>
            <a:beve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cxnSp>
        <p:nvCxnSpPr>
          <p:cNvPr id="30" name="Straight Connector 29"/>
          <p:cNvCxnSpPr/>
          <p:nvPr/>
        </p:nvCxnSpPr>
        <p:spPr>
          <a:xfrm rot="5400000">
            <a:off x="6555656" y="5104681"/>
            <a:ext cx="16351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4698281" y="5393606"/>
            <a:ext cx="16351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4879256" y="5352331"/>
            <a:ext cx="16351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5080868" y="5322169"/>
            <a:ext cx="1635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5271369" y="5292006"/>
            <a:ext cx="16351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5461868" y="5271369"/>
            <a:ext cx="1635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6169893" y="5158657"/>
            <a:ext cx="180975" cy="111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5992094" y="5190406"/>
            <a:ext cx="179387" cy="3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5803180" y="5217394"/>
            <a:ext cx="1635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5619030" y="5245969"/>
            <a:ext cx="1635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6350868" y="5118969"/>
            <a:ext cx="180975" cy="111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10800000">
            <a:off x="4454600" y="5254700"/>
            <a:ext cx="125412" cy="777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0800000">
            <a:off x="5222950" y="5146750"/>
            <a:ext cx="125412" cy="777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10800000">
            <a:off x="4306962" y="5289625"/>
            <a:ext cx="125413" cy="777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>
            <a:off x="4664150" y="5224537"/>
            <a:ext cx="125412" cy="762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0800000">
            <a:off x="4856237" y="5194375"/>
            <a:ext cx="123825" cy="762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10800000">
            <a:off x="5046737" y="5183262"/>
            <a:ext cx="125413" cy="762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10800000">
            <a:off x="5762700" y="5053087"/>
            <a:ext cx="125412" cy="762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10800000">
            <a:off x="5578550" y="5089600"/>
            <a:ext cx="125412" cy="777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10800000">
            <a:off x="5403925" y="5107062"/>
            <a:ext cx="125412" cy="777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0800000">
            <a:off x="6154812" y="5002287"/>
            <a:ext cx="125413" cy="762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10800000">
            <a:off x="5961137" y="5029275"/>
            <a:ext cx="125413" cy="762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0800000">
            <a:off x="6337375" y="4962600"/>
            <a:ext cx="125412" cy="777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/>
          <p:nvPr/>
        </p:nvCxnSpPr>
        <p:spPr>
          <a:xfrm rot="16200000" flipH="1">
            <a:off x="3816425" y="3808487"/>
            <a:ext cx="1838325" cy="94297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/>
          <p:nvPr/>
        </p:nvCxnSpPr>
        <p:spPr>
          <a:xfrm rot="16200000" flipH="1">
            <a:off x="3960888" y="3933899"/>
            <a:ext cx="1866900" cy="66357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/>
          <p:nvPr/>
        </p:nvCxnSpPr>
        <p:spPr>
          <a:xfrm rot="16200000" flipH="1">
            <a:off x="4273625" y="3832300"/>
            <a:ext cx="1857375" cy="701675"/>
          </a:xfrm>
          <a:prstGeom prst="curvedConnector3">
            <a:avLst>
              <a:gd name="adj1" fmla="val 50000"/>
            </a:avLst>
          </a:prstGeom>
          <a:ln w="19050">
            <a:solidFill>
              <a:srgbClr val="00B05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/>
          <p:nvPr/>
        </p:nvCxnSpPr>
        <p:spPr>
          <a:xfrm rot="16200000" flipH="1">
            <a:off x="4383956" y="3933106"/>
            <a:ext cx="1924050" cy="433388"/>
          </a:xfrm>
          <a:prstGeom prst="curved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/>
          <p:nvPr/>
        </p:nvCxnSpPr>
        <p:spPr>
          <a:xfrm rot="16200000" flipH="1">
            <a:off x="4499049" y="4048200"/>
            <a:ext cx="1973263" cy="134938"/>
          </a:xfrm>
          <a:prstGeom prst="curved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/>
          <p:cNvCxnSpPr/>
          <p:nvPr/>
        </p:nvCxnSpPr>
        <p:spPr>
          <a:xfrm rot="5400000">
            <a:off x="4721300" y="4097412"/>
            <a:ext cx="1992312" cy="1588"/>
          </a:xfrm>
          <a:prstGeom prst="curvedConnector3">
            <a:avLst>
              <a:gd name="adj1" fmla="val 50000"/>
            </a:avLst>
          </a:prstGeom>
          <a:ln w="1905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/>
          <p:nvPr/>
        </p:nvCxnSpPr>
        <p:spPr>
          <a:xfrm rot="5400000">
            <a:off x="4783212" y="3803725"/>
            <a:ext cx="2001838" cy="481012"/>
          </a:xfrm>
          <a:prstGeom prst="curved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/>
          <p:cNvCxnSpPr/>
          <p:nvPr/>
        </p:nvCxnSpPr>
        <p:spPr>
          <a:xfrm rot="5400000">
            <a:off x="5013400" y="3735462"/>
            <a:ext cx="2032000" cy="587375"/>
          </a:xfrm>
          <a:prstGeom prst="curvedConnector3">
            <a:avLst>
              <a:gd name="adj1" fmla="val 50000"/>
            </a:avLst>
          </a:prstGeom>
          <a:ln w="1905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/>
          <p:nvPr/>
        </p:nvCxnSpPr>
        <p:spPr>
          <a:xfrm rot="16200000" flipH="1">
            <a:off x="3444950" y="3659262"/>
            <a:ext cx="2001837" cy="1096963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/>
          <p:cNvCxnSpPr/>
          <p:nvPr/>
        </p:nvCxnSpPr>
        <p:spPr>
          <a:xfrm rot="16200000" flipH="1">
            <a:off x="2921075" y="3730700"/>
            <a:ext cx="2271712" cy="798512"/>
          </a:xfrm>
          <a:prstGeom prst="curved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117"/>
          <p:cNvSpPr txBox="1">
            <a:spLocks noChangeArrowheads="1"/>
          </p:cNvSpPr>
          <p:nvPr/>
        </p:nvSpPr>
        <p:spPr bwMode="auto">
          <a:xfrm>
            <a:off x="1459659" y="3659261"/>
            <a:ext cx="1674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800" dirty="0"/>
              <a:t>Thread block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5483" y="1952918"/>
            <a:ext cx="7851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 smtClean="0"/>
              <a:t>Synchronisation</a:t>
            </a:r>
            <a:r>
              <a:rPr lang="en-US" sz="1600" dirty="0" smtClean="0"/>
              <a:t> between read/write for instruction issue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However, for write sequence, no automatic synch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765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Tools: Programming model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Anatomy of a GPU program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Allocate memory on hardware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Move data into GPU memory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Dispatch the kernel (why dispatch?)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Host call invokes GPU scheduler which loads instructions into instruction buffer on cores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Synchronise</a:t>
            </a:r>
            <a:r>
              <a:rPr lang="en-US" dirty="0" smtClean="0"/>
              <a:t> event (if needed)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Retrieve data from memory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Release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80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692696"/>
            <a:ext cx="6624736" cy="1224136"/>
          </a:xfrm>
        </p:spPr>
        <p:txBody>
          <a:bodyPr/>
          <a:lstStyle/>
          <a:p>
            <a:r>
              <a:rPr lang="en-US" sz="4400" dirty="0" smtClean="0">
                <a:latin typeface="Comic Sans MS" panose="030F0702030302020204" pitchFamily="66" charset="0"/>
                <a:cs typeface="Arial" panose="020B0604020202020204" pitchFamily="34" charset="0"/>
              </a:rPr>
              <a:t>GPU: Overview and applications</a:t>
            </a:r>
            <a:endParaRPr lang="en-US" sz="4400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420888"/>
            <a:ext cx="7886700" cy="3668763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 smtClean="0">
                <a:latin typeface="Constantia" panose="02030602050306030303" pitchFamily="18" charset="0"/>
              </a:rPr>
              <a:t>Why use GPUs?</a:t>
            </a:r>
          </a:p>
          <a:p>
            <a:pPr marL="457200" indent="-457200">
              <a:buAutoNum type="arabicPeriod"/>
            </a:pPr>
            <a:r>
              <a:rPr lang="en-US" dirty="0" smtClean="0">
                <a:latin typeface="Constantia" panose="02030602050306030303" pitchFamily="18" charset="0"/>
              </a:rPr>
              <a:t>When would you not use?</a:t>
            </a:r>
          </a:p>
          <a:p>
            <a:pPr marL="457200" indent="-457200">
              <a:buAutoNum type="arabicPeriod"/>
            </a:pPr>
            <a:r>
              <a:rPr lang="en-US" dirty="0" smtClean="0">
                <a:latin typeface="Constantia" panose="02030602050306030303" pitchFamily="18" charset="0"/>
              </a:rPr>
              <a:t>What is parallelism?</a:t>
            </a:r>
          </a:p>
          <a:p>
            <a:pPr marL="457200" indent="-457200">
              <a:buAutoNum type="arabicPeriod"/>
            </a:pPr>
            <a:r>
              <a:rPr lang="en-US" dirty="0" smtClean="0">
                <a:latin typeface="Constantia" panose="02030602050306030303" pitchFamily="18" charset="0"/>
              </a:rPr>
              <a:t>Abstraction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latin typeface="Constantia" panose="02030602050306030303" pitchFamily="18" charset="0"/>
              </a:rPr>
              <a:t>Hardware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latin typeface="Constantia" panose="02030602050306030303" pitchFamily="18" charset="0"/>
              </a:rPr>
              <a:t>Memory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 smtClean="0">
                <a:latin typeface="Constantia" panose="02030602050306030303" pitchFamily="18" charset="0"/>
              </a:rPr>
              <a:t>Execution</a:t>
            </a:r>
            <a:endParaRPr lang="en-US" dirty="0" smtClean="0">
              <a:latin typeface="Constantia" panose="020306020503060303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Constantia" panose="02030602050306030303" pitchFamily="18" charset="0"/>
              </a:rPr>
              <a:t>Tools (Programming/program architecture)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Constantia" panose="02030602050306030303" pitchFamily="18" charset="0"/>
              </a:rPr>
              <a:t>Sample applications and demo</a:t>
            </a:r>
            <a:endParaRPr lang="en-US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21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Examples: Image filtering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err="1" smtClean="0"/>
              <a:t>Laplacian</a:t>
            </a:r>
            <a:r>
              <a:rPr lang="en-US" sz="2400" dirty="0" smtClean="0"/>
              <a:t> of Gaussian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 smtClean="0"/>
              <a:t>Laplacian</a:t>
            </a:r>
            <a:r>
              <a:rPr lang="en-US" sz="2400" dirty="0" smtClean="0"/>
              <a:t> operator: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Computes 2</a:t>
            </a:r>
            <a:r>
              <a:rPr lang="en-US" baseline="30000" dirty="0" smtClean="0"/>
              <a:t>nd</a:t>
            </a:r>
            <a:r>
              <a:rPr lang="en-US" dirty="0" smtClean="0"/>
              <a:t> derivative – finds inflection points and edge is at zero (between inflection points)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5816" y="3429000"/>
            <a:ext cx="3510757" cy="946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84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Examples: Image filtering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Gaussian filter is first applied, for smoothing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Resulting filter is: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7784" y="2694631"/>
            <a:ext cx="4064546" cy="347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913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Examples: Image filtering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In terms of kernel, a typical 5x5 filter kernel would be:</a:t>
                </a: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−16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7" t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27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Examples: Image filtering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Filtering is a convolution: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See example for management of code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Kernel function: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92" t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032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054447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Examples: Image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84785"/>
            <a:ext cx="9144000" cy="5112568"/>
          </a:xfrm>
        </p:spPr>
        <p:txBody>
          <a:bodyPr/>
          <a:lstStyle/>
          <a:p>
            <a:pPr marL="0" indent="0">
              <a:buNone/>
            </a:pPr>
            <a:r>
              <a:rPr lang="en-US" sz="1000" dirty="0">
                <a:solidFill>
                  <a:srgbClr val="FF0000"/>
                </a:solidFill>
              </a:rPr>
              <a:t>__global__ </a:t>
            </a:r>
            <a:endParaRPr lang="en-US" sz="1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sz="1000" dirty="0" smtClean="0"/>
              <a:t> </a:t>
            </a:r>
            <a:r>
              <a:rPr lang="en-US" sz="1000" dirty="0"/>
              <a:t>g_filterImage_5x5(float* </a:t>
            </a:r>
            <a:r>
              <a:rPr lang="en-US" sz="1000" dirty="0" err="1"/>
              <a:t>imageIn</a:t>
            </a:r>
            <a:r>
              <a:rPr lang="en-US" sz="1000" dirty="0"/>
              <a:t>, float* kernel, float* </a:t>
            </a:r>
            <a:r>
              <a:rPr lang="en-US" sz="1000" dirty="0" err="1"/>
              <a:t>imageOut</a:t>
            </a:r>
            <a:r>
              <a:rPr lang="en-US" sz="1000" dirty="0"/>
              <a:t>, float </a:t>
            </a:r>
            <a:r>
              <a:rPr lang="en-US" sz="1000" dirty="0" err="1"/>
              <a:t>scaleFactor</a:t>
            </a:r>
            <a:r>
              <a:rPr lang="en-US" sz="1000" dirty="0"/>
              <a:t>, </a:t>
            </a:r>
            <a:r>
              <a:rPr lang="en-US" sz="1000" dirty="0" err="1"/>
              <a:t>int</a:t>
            </a:r>
            <a:r>
              <a:rPr lang="en-US" sz="1000" dirty="0"/>
              <a:t> </a:t>
            </a:r>
            <a:r>
              <a:rPr lang="en-US" sz="1000" dirty="0" err="1"/>
              <a:t>imW</a:t>
            </a:r>
            <a:r>
              <a:rPr lang="en-US" sz="1000" dirty="0"/>
              <a:t>, </a:t>
            </a:r>
            <a:r>
              <a:rPr lang="en-US" sz="1000" dirty="0" err="1"/>
              <a:t>int</a:t>
            </a:r>
            <a:r>
              <a:rPr lang="en-US" sz="1000" dirty="0"/>
              <a:t> </a:t>
            </a:r>
            <a:r>
              <a:rPr lang="en-US" sz="1000" dirty="0" err="1"/>
              <a:t>imH</a:t>
            </a:r>
            <a:r>
              <a:rPr lang="en-US" sz="1000" dirty="0"/>
              <a:t>)</a:t>
            </a:r>
          </a:p>
          <a:p>
            <a:pPr marL="0" indent="0">
              <a:buNone/>
            </a:pPr>
            <a:r>
              <a:rPr lang="en-US" sz="1000" dirty="0" smtClean="0"/>
              <a:t>{</a:t>
            </a:r>
          </a:p>
          <a:p>
            <a:pPr marL="0" indent="0">
              <a:buNone/>
            </a:pPr>
            <a:r>
              <a:rPr lang="en-US" sz="1000" dirty="0" smtClean="0">
                <a:solidFill>
                  <a:srgbClr val="92D050"/>
                </a:solidFill>
              </a:rPr>
              <a:t>// ------------- intrinsic parameters -------------------------------------------------- </a:t>
            </a:r>
            <a:r>
              <a:rPr lang="en-US" sz="1000" dirty="0" err="1" smtClean="0">
                <a:solidFill>
                  <a:srgbClr val="92D050"/>
                </a:solidFill>
              </a:rPr>
              <a:t>blockDim</a:t>
            </a:r>
            <a:r>
              <a:rPr lang="en-US" sz="1000" dirty="0" smtClean="0">
                <a:solidFill>
                  <a:srgbClr val="92D050"/>
                </a:solidFill>
              </a:rPr>
              <a:t>, </a:t>
            </a:r>
            <a:r>
              <a:rPr lang="en-US" sz="1000" dirty="0" err="1" smtClean="0">
                <a:solidFill>
                  <a:srgbClr val="92D050"/>
                </a:solidFill>
              </a:rPr>
              <a:t>threIdx</a:t>
            </a:r>
            <a:endParaRPr lang="en-US" sz="1000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92D050"/>
                </a:solidFill>
              </a:rPr>
              <a:t>unsigned </a:t>
            </a:r>
            <a:r>
              <a:rPr lang="en-US" sz="1000" dirty="0" err="1">
                <a:solidFill>
                  <a:srgbClr val="92D050"/>
                </a:solidFill>
              </a:rPr>
              <a:t>int</a:t>
            </a:r>
            <a:r>
              <a:rPr lang="en-US" sz="1000" dirty="0">
                <a:solidFill>
                  <a:srgbClr val="92D050"/>
                </a:solidFill>
              </a:rPr>
              <a:t> c = </a:t>
            </a:r>
            <a:r>
              <a:rPr lang="en-US" sz="1000" dirty="0" err="1">
                <a:solidFill>
                  <a:srgbClr val="92D050"/>
                </a:solidFill>
              </a:rPr>
              <a:t>blockDim.x</a:t>
            </a:r>
            <a:r>
              <a:rPr lang="en-US" sz="1000" dirty="0">
                <a:solidFill>
                  <a:srgbClr val="92D050"/>
                </a:solidFill>
              </a:rPr>
              <a:t>*</a:t>
            </a:r>
            <a:r>
              <a:rPr lang="en-US" sz="1000" dirty="0" err="1">
                <a:solidFill>
                  <a:srgbClr val="92D050"/>
                </a:solidFill>
              </a:rPr>
              <a:t>blockIdx.x</a:t>
            </a:r>
            <a:r>
              <a:rPr lang="en-US" sz="1000" dirty="0">
                <a:solidFill>
                  <a:srgbClr val="92D050"/>
                </a:solidFill>
              </a:rPr>
              <a:t> + </a:t>
            </a:r>
            <a:r>
              <a:rPr lang="en-US" sz="1000" dirty="0" err="1">
                <a:solidFill>
                  <a:srgbClr val="92D050"/>
                </a:solidFill>
              </a:rPr>
              <a:t>threadIdx.x</a:t>
            </a:r>
            <a:r>
              <a:rPr lang="en-US" sz="1000" dirty="0">
                <a:solidFill>
                  <a:srgbClr val="92D05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92D050"/>
                </a:solidFill>
              </a:rPr>
              <a:t>unsigned </a:t>
            </a:r>
            <a:r>
              <a:rPr lang="en-US" sz="1000" dirty="0" err="1">
                <a:solidFill>
                  <a:srgbClr val="92D050"/>
                </a:solidFill>
              </a:rPr>
              <a:t>int</a:t>
            </a:r>
            <a:r>
              <a:rPr lang="en-US" sz="1000" dirty="0">
                <a:solidFill>
                  <a:srgbClr val="92D050"/>
                </a:solidFill>
              </a:rPr>
              <a:t> r = </a:t>
            </a:r>
            <a:r>
              <a:rPr lang="en-US" sz="1000" dirty="0" err="1">
                <a:solidFill>
                  <a:srgbClr val="92D050"/>
                </a:solidFill>
              </a:rPr>
              <a:t>blockDim.y</a:t>
            </a:r>
            <a:r>
              <a:rPr lang="en-US" sz="1000" dirty="0">
                <a:solidFill>
                  <a:srgbClr val="92D050"/>
                </a:solidFill>
              </a:rPr>
              <a:t>*</a:t>
            </a:r>
            <a:r>
              <a:rPr lang="en-US" sz="1000" dirty="0" err="1">
                <a:solidFill>
                  <a:srgbClr val="92D050"/>
                </a:solidFill>
              </a:rPr>
              <a:t>blockIdx.y</a:t>
            </a:r>
            <a:r>
              <a:rPr lang="en-US" sz="1000" dirty="0">
                <a:solidFill>
                  <a:srgbClr val="92D050"/>
                </a:solidFill>
              </a:rPr>
              <a:t> + </a:t>
            </a:r>
            <a:r>
              <a:rPr lang="en-US" sz="1000" dirty="0" err="1">
                <a:solidFill>
                  <a:srgbClr val="92D050"/>
                </a:solidFill>
              </a:rPr>
              <a:t>threadIdx.y</a:t>
            </a:r>
            <a:r>
              <a:rPr lang="en-US" sz="1000" dirty="0" smtClean="0">
                <a:solidFill>
                  <a:srgbClr val="92D050"/>
                </a:solidFill>
              </a:rPr>
              <a:t>;</a:t>
            </a:r>
            <a:endParaRPr lang="en-US" sz="1000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US" sz="1000" dirty="0"/>
              <a:t>unsigned </a:t>
            </a:r>
            <a:r>
              <a:rPr lang="en-US" sz="1000" dirty="0" err="1"/>
              <a:t>int</a:t>
            </a:r>
            <a:r>
              <a:rPr lang="en-US" sz="1000" dirty="0"/>
              <a:t> </a:t>
            </a:r>
            <a:r>
              <a:rPr lang="en-US" sz="1000" dirty="0" err="1"/>
              <a:t>bufferIndex</a:t>
            </a:r>
            <a:r>
              <a:rPr lang="en-US" sz="1000" dirty="0"/>
              <a:t> = r * </a:t>
            </a:r>
            <a:r>
              <a:rPr lang="en-US" sz="1000" dirty="0" err="1"/>
              <a:t>imW</a:t>
            </a:r>
            <a:r>
              <a:rPr lang="en-US" sz="1000" dirty="0"/>
              <a:t> + c;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/>
              <a:t>//check that the thread is within the region of the </a:t>
            </a:r>
            <a:r>
              <a:rPr lang="en-US" sz="1000" dirty="0" smtClean="0"/>
              <a:t>image    </a:t>
            </a:r>
            <a:r>
              <a:rPr lang="en-US" sz="1000" dirty="0" smtClean="0">
                <a:solidFill>
                  <a:srgbClr val="FF0000"/>
                </a:solidFill>
              </a:rPr>
              <a:t>//NOT GOOD PRACTICE: Demo Only</a:t>
            </a:r>
            <a:endParaRPr lang="en-US" sz="1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000" dirty="0"/>
              <a:t>if (c &gt;= </a:t>
            </a:r>
            <a:r>
              <a:rPr lang="en-US" sz="1000" dirty="0" err="1"/>
              <a:t>imW</a:t>
            </a:r>
            <a:r>
              <a:rPr lang="en-US" sz="1000" dirty="0"/>
              <a:t> || r &gt;= </a:t>
            </a:r>
            <a:r>
              <a:rPr lang="en-US" sz="1000" dirty="0" err="1"/>
              <a:t>imH</a:t>
            </a:r>
            <a:r>
              <a:rPr lang="en-US" sz="1000" dirty="0" smtClean="0"/>
              <a:t>)    { return;   }</a:t>
            </a: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/>
              <a:t>//Compute the convolution and write to the shared output buffer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FF0000"/>
                </a:solidFill>
              </a:rPr>
              <a:t>if ((c &lt; (CONVOLUTION_KERNEL_SIZE_5 / 2)) </a:t>
            </a:r>
            <a:r>
              <a:rPr lang="en-US" sz="1000" dirty="0" smtClean="0">
                <a:solidFill>
                  <a:srgbClr val="FF0000"/>
                </a:solidFill>
              </a:rPr>
              <a:t>|| (</a:t>
            </a:r>
            <a:r>
              <a:rPr lang="en-US" sz="1000" dirty="0">
                <a:solidFill>
                  <a:srgbClr val="FF0000"/>
                </a:solidFill>
              </a:rPr>
              <a:t>c &gt; (</a:t>
            </a:r>
            <a:r>
              <a:rPr lang="en-US" sz="1000" dirty="0" err="1">
                <a:solidFill>
                  <a:srgbClr val="FF0000"/>
                </a:solidFill>
              </a:rPr>
              <a:t>imW</a:t>
            </a:r>
            <a:r>
              <a:rPr lang="en-US" sz="1000" dirty="0">
                <a:solidFill>
                  <a:srgbClr val="FF0000"/>
                </a:solidFill>
              </a:rPr>
              <a:t> - CONVOLUTION_KERNEL_SIZE_5 / 2)) </a:t>
            </a:r>
            <a:r>
              <a:rPr lang="en-US" sz="1000" dirty="0" smtClean="0">
                <a:solidFill>
                  <a:srgbClr val="FF0000"/>
                </a:solidFill>
              </a:rPr>
              <a:t>||    //Boundaries of convolution</a:t>
            </a:r>
            <a:endParaRPr lang="en-US" sz="1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FF0000"/>
                </a:solidFill>
              </a:rPr>
              <a:t>(r &lt; (CONVOLUTION_KERNEL_SIZE_5 / 2)) </a:t>
            </a:r>
            <a:r>
              <a:rPr lang="en-US" sz="1000" dirty="0" smtClean="0">
                <a:solidFill>
                  <a:srgbClr val="FF0000"/>
                </a:solidFill>
              </a:rPr>
              <a:t>||(</a:t>
            </a:r>
            <a:r>
              <a:rPr lang="en-US" sz="1000" dirty="0">
                <a:solidFill>
                  <a:srgbClr val="FF0000"/>
                </a:solidFill>
              </a:rPr>
              <a:t>r &gt; (</a:t>
            </a:r>
            <a:r>
              <a:rPr lang="en-US" sz="1000" dirty="0" err="1">
                <a:solidFill>
                  <a:srgbClr val="FF0000"/>
                </a:solidFill>
              </a:rPr>
              <a:t>imH</a:t>
            </a:r>
            <a:r>
              <a:rPr lang="en-US" sz="1000" dirty="0">
                <a:solidFill>
                  <a:srgbClr val="FF0000"/>
                </a:solidFill>
              </a:rPr>
              <a:t> - CONVOLUTION_KERNEL_SIZE_5 / 2)))</a:t>
            </a:r>
          </a:p>
          <a:p>
            <a:pPr marL="0" indent="0">
              <a:buNone/>
            </a:pPr>
            <a:r>
              <a:rPr lang="en-US" sz="1000" dirty="0" smtClean="0">
                <a:solidFill>
                  <a:srgbClr val="FF0000"/>
                </a:solidFill>
              </a:rPr>
              <a:t>{ </a:t>
            </a:r>
            <a:r>
              <a:rPr lang="en-US" sz="1000" dirty="0" err="1" smtClean="0">
                <a:solidFill>
                  <a:srgbClr val="FF0000"/>
                </a:solidFill>
              </a:rPr>
              <a:t>imageOut</a:t>
            </a:r>
            <a:r>
              <a:rPr lang="en-US" sz="1000" dirty="0" smtClean="0">
                <a:solidFill>
                  <a:srgbClr val="FF0000"/>
                </a:solidFill>
              </a:rPr>
              <a:t>[</a:t>
            </a:r>
            <a:r>
              <a:rPr lang="en-US" sz="1000" dirty="0" err="1" smtClean="0">
                <a:solidFill>
                  <a:srgbClr val="FF0000"/>
                </a:solidFill>
              </a:rPr>
              <a:t>bufferIndex</a:t>
            </a:r>
            <a:r>
              <a:rPr lang="en-US" sz="1000" dirty="0">
                <a:solidFill>
                  <a:srgbClr val="FF0000"/>
                </a:solidFill>
              </a:rPr>
              <a:t>] = </a:t>
            </a:r>
            <a:r>
              <a:rPr lang="en-US" sz="1000" dirty="0" err="1">
                <a:solidFill>
                  <a:srgbClr val="FF0000"/>
                </a:solidFill>
              </a:rPr>
              <a:t>imageIn</a:t>
            </a:r>
            <a:r>
              <a:rPr lang="en-US" sz="1000" dirty="0">
                <a:solidFill>
                  <a:srgbClr val="FF0000"/>
                </a:solidFill>
              </a:rPr>
              <a:t>[</a:t>
            </a:r>
            <a:r>
              <a:rPr lang="en-US" sz="1000" dirty="0" err="1">
                <a:solidFill>
                  <a:srgbClr val="FF0000"/>
                </a:solidFill>
              </a:rPr>
              <a:t>bufferIndex</a:t>
            </a:r>
            <a:r>
              <a:rPr lang="en-US" sz="1000" dirty="0" smtClean="0">
                <a:solidFill>
                  <a:srgbClr val="FF0000"/>
                </a:solidFill>
              </a:rPr>
              <a:t>];}</a:t>
            </a:r>
            <a:endParaRPr lang="en-US" sz="1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000" dirty="0" smtClean="0"/>
              <a:t>else{</a:t>
            </a:r>
            <a:endParaRPr lang="en-US" sz="1000" dirty="0"/>
          </a:p>
          <a:p>
            <a:pPr marL="0" indent="0">
              <a:buNone/>
            </a:pPr>
            <a:r>
              <a:rPr lang="en-US" sz="1000" dirty="0"/>
              <a:t>float </a:t>
            </a:r>
            <a:r>
              <a:rPr lang="en-US" sz="1000" dirty="0" err="1"/>
              <a:t>cumulativeSum</a:t>
            </a:r>
            <a:r>
              <a:rPr lang="en-US" sz="1000" dirty="0"/>
              <a:t> = 0.0</a:t>
            </a:r>
            <a:r>
              <a:rPr lang="en-US" sz="1000" dirty="0" smtClean="0"/>
              <a:t>;</a:t>
            </a:r>
            <a:endParaRPr lang="en-US" sz="1000" dirty="0"/>
          </a:p>
          <a:p>
            <a:pPr marL="0" indent="0">
              <a:buNone/>
            </a:pPr>
            <a:r>
              <a:rPr lang="en-US" sz="1000" dirty="0"/>
              <a:t>for (</a:t>
            </a:r>
            <a:r>
              <a:rPr lang="en-US" sz="1000" dirty="0" err="1"/>
              <a:t>int</a:t>
            </a:r>
            <a:r>
              <a:rPr lang="en-US" sz="1000" dirty="0"/>
              <a:t> </a:t>
            </a:r>
            <a:r>
              <a:rPr lang="en-US" sz="1000" dirty="0" err="1"/>
              <a:t>kY</a:t>
            </a:r>
            <a:r>
              <a:rPr lang="en-US" sz="1000" dirty="0"/>
              <a:t> = 0; </a:t>
            </a:r>
            <a:r>
              <a:rPr lang="en-US" sz="1000" dirty="0" err="1"/>
              <a:t>kY</a:t>
            </a:r>
            <a:r>
              <a:rPr lang="en-US" sz="1000" dirty="0"/>
              <a:t> &lt; CONVOLUTION_KERNEL_SIZE_5; </a:t>
            </a:r>
            <a:r>
              <a:rPr lang="en-US" sz="1000" dirty="0" err="1"/>
              <a:t>kY</a:t>
            </a:r>
            <a:r>
              <a:rPr lang="en-US" sz="1000" dirty="0"/>
              <a:t>++)</a:t>
            </a:r>
          </a:p>
          <a:p>
            <a:pPr marL="0" indent="0">
              <a:buNone/>
            </a:pPr>
            <a:r>
              <a:rPr lang="en-US" sz="1000" dirty="0" smtClean="0"/>
              <a:t>{     for </a:t>
            </a:r>
            <a:r>
              <a:rPr lang="en-US" sz="1000" dirty="0"/>
              <a:t>(</a:t>
            </a:r>
            <a:r>
              <a:rPr lang="en-US" sz="1000" dirty="0" err="1"/>
              <a:t>int</a:t>
            </a:r>
            <a:r>
              <a:rPr lang="en-US" sz="1000" dirty="0"/>
              <a:t> </a:t>
            </a:r>
            <a:r>
              <a:rPr lang="en-US" sz="1000" dirty="0" err="1"/>
              <a:t>kX</a:t>
            </a:r>
            <a:r>
              <a:rPr lang="en-US" sz="1000" dirty="0"/>
              <a:t> = 0; </a:t>
            </a:r>
            <a:r>
              <a:rPr lang="en-US" sz="1000" dirty="0" err="1"/>
              <a:t>kX</a:t>
            </a:r>
            <a:r>
              <a:rPr lang="en-US" sz="1000" dirty="0"/>
              <a:t> &lt; CONVOLUTION_KERNEL_SIZE_5; </a:t>
            </a:r>
            <a:r>
              <a:rPr lang="en-US" sz="1000" dirty="0" err="1"/>
              <a:t>kX</a:t>
            </a:r>
            <a:r>
              <a:rPr lang="en-US" sz="1000" dirty="0"/>
              <a:t>++)</a:t>
            </a:r>
          </a:p>
          <a:p>
            <a:pPr marL="0" indent="0">
              <a:buNone/>
            </a:pPr>
            <a:r>
              <a:rPr lang="en-US" sz="1000" dirty="0" smtClean="0"/>
              <a:t>       {</a:t>
            </a:r>
            <a:r>
              <a:rPr lang="en-US" sz="1000" dirty="0"/>
              <a:t> </a:t>
            </a:r>
            <a:r>
              <a:rPr lang="en-US" sz="1000" dirty="0" smtClean="0"/>
              <a:t>   </a:t>
            </a:r>
            <a:r>
              <a:rPr lang="en-US" sz="1000" dirty="0" err="1" smtClean="0"/>
              <a:t>cumulativeSum</a:t>
            </a:r>
            <a:r>
              <a:rPr lang="en-US" sz="1000" dirty="0" smtClean="0"/>
              <a:t> </a:t>
            </a:r>
            <a:r>
              <a:rPr lang="en-US" sz="1000" dirty="0"/>
              <a:t>+= </a:t>
            </a:r>
            <a:r>
              <a:rPr lang="en-US" sz="1000" dirty="0" err="1"/>
              <a:t>imageIn</a:t>
            </a:r>
            <a:r>
              <a:rPr lang="en-US" sz="1000" dirty="0"/>
              <a:t>[(r + </a:t>
            </a:r>
            <a:r>
              <a:rPr lang="en-US" sz="1000" dirty="0" err="1"/>
              <a:t>kY</a:t>
            </a:r>
            <a:r>
              <a:rPr lang="en-US" sz="1000" dirty="0"/>
              <a:t> - 2)*</a:t>
            </a:r>
            <a:r>
              <a:rPr lang="en-US" sz="1000" dirty="0" err="1"/>
              <a:t>imW</a:t>
            </a:r>
            <a:r>
              <a:rPr lang="en-US" sz="1000" dirty="0"/>
              <a:t> + c + </a:t>
            </a:r>
            <a:r>
              <a:rPr lang="en-US" sz="1000" dirty="0" err="1"/>
              <a:t>kX</a:t>
            </a:r>
            <a:r>
              <a:rPr lang="en-US" sz="1000" dirty="0"/>
              <a:t> - 2] * kernel[</a:t>
            </a:r>
            <a:r>
              <a:rPr lang="en-US" sz="1000" dirty="0" err="1"/>
              <a:t>kY</a:t>
            </a:r>
            <a:r>
              <a:rPr lang="en-US" sz="1000" dirty="0"/>
              <a:t>*CONVOLUTION_KERNEL_SIZE_5 + </a:t>
            </a:r>
            <a:r>
              <a:rPr lang="en-US" sz="1000" dirty="0" err="1"/>
              <a:t>kX</a:t>
            </a:r>
            <a:r>
              <a:rPr lang="en-US" sz="1000" dirty="0" smtClean="0"/>
              <a:t>]; }</a:t>
            </a:r>
            <a:endParaRPr lang="en-US" sz="1000" dirty="0"/>
          </a:p>
          <a:p>
            <a:pPr marL="0" indent="0">
              <a:buNone/>
            </a:pPr>
            <a:r>
              <a:rPr lang="en-US" sz="1000" dirty="0"/>
              <a:t>}</a:t>
            </a:r>
          </a:p>
          <a:p>
            <a:pPr marL="0" indent="0">
              <a:buNone/>
            </a:pPr>
            <a:r>
              <a:rPr lang="en-US" sz="1000" dirty="0" err="1"/>
              <a:t>imageOut</a:t>
            </a:r>
            <a:r>
              <a:rPr lang="en-US" sz="1000" dirty="0"/>
              <a:t>[r*</a:t>
            </a:r>
            <a:r>
              <a:rPr lang="en-US" sz="1000" dirty="0" err="1"/>
              <a:t>imW</a:t>
            </a:r>
            <a:r>
              <a:rPr lang="en-US" sz="1000" dirty="0"/>
              <a:t> + c] = </a:t>
            </a:r>
            <a:r>
              <a:rPr lang="en-US" sz="1000" dirty="0" err="1"/>
              <a:t>cumulativeSum</a:t>
            </a:r>
            <a:r>
              <a:rPr lang="en-US" sz="1000" dirty="0"/>
              <a:t>*</a:t>
            </a:r>
            <a:r>
              <a:rPr lang="en-US" sz="1000" dirty="0" err="1"/>
              <a:t>scaleFactor</a:t>
            </a:r>
            <a:r>
              <a:rPr lang="en-US" sz="1000" dirty="0"/>
              <a:t>;</a:t>
            </a:r>
          </a:p>
          <a:p>
            <a:pPr marL="0" indent="0">
              <a:buNone/>
            </a:pPr>
            <a:r>
              <a:rPr lang="en-US" sz="1000" dirty="0"/>
              <a:t>}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/>
              <a:t>//synch all the threads before the shared memory is transferred to global memory</a:t>
            </a:r>
          </a:p>
          <a:p>
            <a:pPr marL="0" indent="0">
              <a:buNone/>
            </a:pPr>
            <a:r>
              <a:rPr lang="en-US" sz="1000" dirty="0"/>
              <a:t>__</a:t>
            </a:r>
            <a:r>
              <a:rPr lang="en-US" sz="1000" dirty="0" err="1"/>
              <a:t>syncthreads</a:t>
            </a:r>
            <a:r>
              <a:rPr lang="en-US" sz="1000" dirty="0"/>
              <a:t>();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/>
              <a:t>return;</a:t>
            </a:r>
          </a:p>
          <a:p>
            <a:pPr marL="0" indent="0">
              <a:buNone/>
            </a:pPr>
            <a:r>
              <a:rPr lang="en-US" sz="1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775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Examples: Image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Note: </a:t>
            </a:r>
            <a:r>
              <a:rPr lang="en-US" dirty="0" err="1" smtClean="0"/>
              <a:t>syncthreads</a:t>
            </a:r>
            <a:r>
              <a:rPr lang="en-US" dirty="0" smtClean="0"/>
              <a:t>() not really needed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However, for shared memory, may be needed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Want to ensure all writes are completed before next reads (to ensure that the shared memory is coherent)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Why is image filtering well designed for GPU?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Largely, point operation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There is read of adjacent addresses, but only read, no read, so content is not modified and memory consistency not at risk</a:t>
            </a:r>
          </a:p>
        </p:txBody>
      </p:sp>
    </p:spTree>
    <p:extLst>
      <p:ext uri="{BB962C8B-B14F-4D97-AF65-F5344CB8AC3E}">
        <p14:creationId xmlns:p14="http://schemas.microsoft.com/office/powerpoint/2010/main" val="367327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Examples: Image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2060847"/>
            <a:ext cx="8343528" cy="407166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Input image with processed image (and contrast adjusted – showing need for normalization factor in convolution</a:t>
            </a:r>
            <a:r>
              <a:rPr lang="en-US" sz="20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Demo program illustrates anatomy of GPU program.  See </a:t>
            </a:r>
            <a:r>
              <a:rPr lang="en-US" sz="2000" dirty="0" err="1" smtClean="0"/>
              <a:t>github</a:t>
            </a:r>
            <a:r>
              <a:rPr lang="en-US" sz="2000" dirty="0" smtClean="0"/>
              <a:t> link.</a:t>
            </a: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57" y="3893569"/>
            <a:ext cx="2592288" cy="1728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228" y="3893569"/>
            <a:ext cx="2592287" cy="1728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861048"/>
            <a:ext cx="2641069" cy="176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7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Examples: Noise reduction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Wiener Filter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Filter constructed for noise reduction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Designed to minimize error between signal estimated by the filter and ideal signal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Although normally implemented in the time domain, it can be done in the frequency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The advantage is that it can then be done as a product of frequency components, point operations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4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Examples: Noise reduction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In temporal domain: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𝑊𝑦</m:t>
                    </m:r>
                  </m:oMath>
                </a14:m>
                <a:endParaRPr lang="en-US" sz="2000" dirty="0" smtClean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 smtClean="0"/>
                  <a:t> is the estimated signal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y is the input signal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W is the Wiener filter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Goal is to construct W by computing: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⁡{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𝑊𝑦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 smtClean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For obvious reason we use square of difference (otherwise, expected error is zero)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For min error, differentiate w.r.t. W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757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Examples: Noise reduction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Same operation can be done in frequency domain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First, it is worth noting that the matrix equation can be written in the form: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2−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 smtClean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Where there are N samples, and P is the </a:t>
                </a:r>
                <a:r>
                  <a:rPr lang="en-US" sz="1600" dirty="0" err="1" smtClean="0"/>
                  <a:t>the</a:t>
                </a:r>
                <a:r>
                  <a:rPr lang="en-US" sz="1600" dirty="0" smtClean="0"/>
                  <a:t> number of filter coefficients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(representing the degree of accuracy of the reconstruction).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The reason for this notation is to show that the equation can actually be written as a convolution of N samples (in the time domain)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889" b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9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88641"/>
            <a:ext cx="7886700" cy="1296144"/>
          </a:xfrm>
        </p:spPr>
        <p:txBody>
          <a:bodyPr/>
          <a:lstStyle/>
          <a:p>
            <a:r>
              <a:rPr lang="en-GB" sz="4400" dirty="0" smtClean="0">
                <a:latin typeface="Comic Sans MS" panose="030F0702030302020204" pitchFamily="66" charset="0"/>
              </a:rPr>
              <a:t>Preamble: some notes</a:t>
            </a:r>
            <a:endParaRPr lang="en-US" sz="4400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060849"/>
            <a:ext cx="7886700" cy="40288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 smtClean="0"/>
              <a:t>Nomenclature:  both NVIDIA CUDA and </a:t>
            </a:r>
            <a:r>
              <a:rPr lang="en-GB" sz="1800" dirty="0" err="1" smtClean="0"/>
              <a:t>OpenCL</a:t>
            </a:r>
            <a:r>
              <a:rPr lang="en-GB" sz="1800" dirty="0" smtClean="0"/>
              <a:t> terminology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 smtClean="0"/>
              <a:t>Code: mainly CUDA, but analogous code exists for </a:t>
            </a:r>
            <a:r>
              <a:rPr lang="en-GB" sz="1800" dirty="0" err="1" smtClean="0"/>
              <a:t>OpenCL</a:t>
            </a:r>
            <a:r>
              <a:rPr lang="en-GB" sz="1800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 smtClean="0"/>
              <a:t>The reason for CUDA code: higher level interface – OpenCL is more at driver level so have to manage various aspects of launching kernels, e.g</a:t>
            </a:r>
            <a:r>
              <a:rPr lang="en-GB" sz="1800" dirty="0" smtClean="0"/>
              <a:t>., dispatching a kernel function (GPU-executing function)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 smtClean="0"/>
              <a:t>Kernel&lt;&lt;&lt;</a:t>
            </a:r>
            <a:r>
              <a:rPr lang="en-GB" sz="1600" dirty="0" err="1" smtClean="0"/>
              <a:t>GridSize</a:t>
            </a:r>
            <a:r>
              <a:rPr lang="en-GB" sz="1600" dirty="0" smtClean="0"/>
              <a:t>, </a:t>
            </a:r>
            <a:r>
              <a:rPr lang="en-GB" sz="1600" dirty="0" err="1" smtClean="0"/>
              <a:t>BlockSize</a:t>
            </a:r>
            <a:r>
              <a:rPr lang="en-GB" sz="1600" dirty="0" smtClean="0"/>
              <a:t>&gt;&gt;&gt;(arg1, arg2, …, </a:t>
            </a:r>
            <a:r>
              <a:rPr lang="en-GB" sz="1600" dirty="0" err="1" smtClean="0"/>
              <a:t>argN</a:t>
            </a:r>
            <a:r>
              <a:rPr lang="en-GB" sz="1600" dirty="0" smtClean="0"/>
              <a:t>)  </a:t>
            </a:r>
            <a:r>
              <a:rPr lang="en-GB" sz="1600" dirty="0" smtClean="0">
                <a:sym typeface="Wingdings" panose="05000000000000000000" pitchFamily="2" charset="2"/>
              </a:rPr>
              <a:t>CUDA</a:t>
            </a:r>
            <a:endParaRPr lang="en-GB" sz="1600" dirty="0" smtClean="0"/>
          </a:p>
          <a:p>
            <a:pPr lvl="1"/>
            <a:endParaRPr lang="en-GB" sz="16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 err="1" smtClean="0"/>
              <a:t>clEnqueKernelArg</a:t>
            </a:r>
            <a:r>
              <a:rPr lang="en-GB" sz="1600" dirty="0" smtClean="0"/>
              <a:t>(index, </a:t>
            </a:r>
            <a:r>
              <a:rPr lang="en-GB" sz="1600" dirty="0" err="1" smtClean="0"/>
              <a:t>argType</a:t>
            </a:r>
            <a:r>
              <a:rPr lang="en-GB" sz="1600" dirty="0" smtClean="0"/>
              <a:t>, Val) -&gt;create argument stack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 err="1" smtClean="0"/>
              <a:t>clEnqueuKernelArt</a:t>
            </a:r>
            <a:r>
              <a:rPr lang="en-GB" sz="1600" dirty="0" smtClean="0"/>
              <a:t>(index + 1, </a:t>
            </a:r>
            <a:r>
              <a:rPr lang="en-GB" sz="1600" dirty="0" err="1" smtClean="0"/>
              <a:t>argType</a:t>
            </a:r>
            <a:r>
              <a:rPr lang="en-GB" sz="1600" dirty="0" smtClean="0"/>
              <a:t>, </a:t>
            </a:r>
            <a:r>
              <a:rPr lang="en-GB" sz="1600" dirty="0" err="1" smtClean="0"/>
              <a:t>val</a:t>
            </a:r>
            <a:r>
              <a:rPr lang="en-GB" sz="1600" dirty="0" smtClean="0"/>
              <a:t>) -&gt;next element in stack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 err="1" smtClean="0"/>
              <a:t>clEnqueueKernel</a:t>
            </a:r>
            <a:r>
              <a:rPr lang="en-GB" sz="1600" dirty="0" smtClean="0"/>
              <a:t>() to dispatch kernel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4361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Examples: Noise reduction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5576" y="2017713"/>
                <a:ext cx="8199512" cy="4114800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Significance is that if we transform the signals into the frequency domain, the filter and the signal can be multiplied together to compute the signal estimate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And the error minimization becomes: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sz="1600" b="0" dirty="0" smtClean="0"/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sz="1600" dirty="0" smtClean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So the error function minimization is written as: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⁡{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))]}</m:t>
                    </m:r>
                  </m:oMath>
                </a14:m>
                <a:endParaRPr lang="en-US" sz="1600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576" y="2017713"/>
                <a:ext cx="8199512" cy="4114800"/>
              </a:xfrm>
              <a:blipFill rotWithShape="0">
                <a:blip r:embed="rId2"/>
                <a:stretch>
                  <a:fillRect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767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Examples: Noise reduction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Differentiating with respect to W and setting to zero, we get: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)]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)]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Can be implemented as a point operation (providing noise is not zero)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For additive noise:  y(t) = x(t) + n(t)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Y(f) = X(f) + N(f)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889" r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66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Examples: Noise reduction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From where: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)]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)]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But dividing by E(NN*) gives the SNR(f)</a:t>
                </a: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𝑆𝑁𝑅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𝑆𝑁𝑅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Point operation-ideal for GPU; 1 thread, 1 computation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908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Examples: Noise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FFT libraries (both by AMD and NVIDIA)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NVIDIA: CUFFT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cuFFTExecC2C()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cuFFTExecC2R()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Can then simply multiply spectra.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999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Additional examples	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Pyramids: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Using texture elements for subsampling/interpolation on hardware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Laplacian</a:t>
            </a:r>
            <a:r>
              <a:rPr lang="en-US" dirty="0" smtClean="0"/>
              <a:t> pyramid – smoothing and </a:t>
            </a:r>
            <a:r>
              <a:rPr lang="en-US" dirty="0" err="1" smtClean="0"/>
              <a:t>downsampling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Upsampling</a:t>
            </a:r>
            <a:r>
              <a:rPr lang="en-US" dirty="0" smtClean="0"/>
              <a:t> and interpolation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Band pass signals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Different weights =&gt; Can alter contrast (</a:t>
            </a:r>
            <a:r>
              <a:rPr lang="en-US" dirty="0" err="1" smtClean="0"/>
              <a:t>unsharp</a:t>
            </a:r>
            <a:r>
              <a:rPr lang="en-US" dirty="0" smtClean="0"/>
              <a:t> masking)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7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Additional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014" y="4354587"/>
            <a:ext cx="2351088" cy="117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614" y="3314774"/>
            <a:ext cx="1612900" cy="73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839" y="2468637"/>
            <a:ext cx="873125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239" y="4373637"/>
            <a:ext cx="22225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414" y="3314774"/>
            <a:ext cx="1479550" cy="76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02" y="2354337"/>
            <a:ext cx="931862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216514" y="4668912"/>
            <a:ext cx="528638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4664" tIns="42332" rIns="84664" bIns="42332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000" dirty="0">
                <a:solidFill>
                  <a:srgbClr val="000000"/>
                </a:solidFill>
                <a:ea typeface="MS Gothic" panose="020B0609070205080204" pitchFamily="49" charset="-128"/>
              </a:rPr>
              <a:t>G</a:t>
            </a:r>
            <a:r>
              <a:rPr lang="en-GB" altLang="en-US" sz="2000" baseline="-33000" dirty="0">
                <a:solidFill>
                  <a:srgbClr val="000000"/>
                </a:solidFill>
                <a:ea typeface="MS Gothic" panose="020B0609070205080204" pitchFamily="49" charset="-128"/>
              </a:rPr>
              <a:t>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387964" y="2806774"/>
            <a:ext cx="168275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4664" tIns="42332" rIns="84664" bIns="42332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000" dirty="0">
                <a:solidFill>
                  <a:srgbClr val="000000"/>
                </a:solidFill>
                <a:latin typeface="Calibri" panose="020F0502020204030204" pitchFamily="34" charset="0"/>
                <a:ea typeface="MS Gothic" panose="020B0609070205080204" pitchFamily="49" charset="-128"/>
              </a:rPr>
              <a:t>...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216514" y="2468637"/>
            <a:ext cx="677863" cy="50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4664" tIns="42332" rIns="84664" bIns="42332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000" dirty="0">
                <a:solidFill>
                  <a:srgbClr val="000000"/>
                </a:solidFill>
                <a:ea typeface="MS Gothic" panose="020B0609070205080204" pitchFamily="49" charset="-128"/>
              </a:rPr>
              <a:t>G</a:t>
            </a:r>
            <a:r>
              <a:rPr lang="en-GB" altLang="en-US" sz="1600" baseline="-33000" dirty="0">
                <a:solidFill>
                  <a:srgbClr val="000000"/>
                </a:solidFill>
                <a:ea typeface="MS Gothic" panose="020B0609070205080204" pitchFamily="49" charset="-128"/>
              </a:rPr>
              <a:t>N-1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160238" y="2297187"/>
            <a:ext cx="660233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4664" tIns="42332" rIns="84664" bIns="42332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000" dirty="0">
                <a:solidFill>
                  <a:srgbClr val="000000"/>
                </a:solidFill>
                <a:ea typeface="MS Gothic" panose="020B0609070205080204" pitchFamily="49" charset="-128"/>
              </a:rPr>
              <a:t>g</a:t>
            </a:r>
            <a:r>
              <a:rPr lang="en-GB" altLang="en-US" sz="2000" baseline="-33000" dirty="0">
                <a:solidFill>
                  <a:srgbClr val="000000"/>
                </a:solidFill>
                <a:ea typeface="MS Gothic" panose="020B0609070205080204" pitchFamily="49" charset="-128"/>
              </a:rPr>
              <a:t>N-1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0239" y="3483049"/>
            <a:ext cx="5080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4664" tIns="42332" rIns="84664" bIns="42332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000" dirty="0">
                <a:solidFill>
                  <a:srgbClr val="000000"/>
                </a:solidFill>
                <a:ea typeface="MS Gothic" panose="020B0609070205080204" pitchFamily="49" charset="-128"/>
              </a:rPr>
              <a:t>g</a:t>
            </a:r>
            <a:r>
              <a:rPr lang="en-GB" altLang="en-US" sz="2000" baseline="-33000" dirty="0">
                <a:solidFill>
                  <a:srgbClr val="000000"/>
                </a:solidFill>
                <a:ea typeface="MS Gothic" panose="020B0609070205080204" pitchFamily="49" charset="-128"/>
              </a:rPr>
              <a:t>1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0239" y="4838774"/>
            <a:ext cx="508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4664" tIns="42332" rIns="84664" bIns="42332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000" dirty="0">
                <a:solidFill>
                  <a:srgbClr val="000000"/>
                </a:solidFill>
                <a:ea typeface="MS Gothic" panose="020B0609070205080204" pitchFamily="49" charset="-128"/>
              </a:rPr>
              <a:t>g</a:t>
            </a:r>
            <a:r>
              <a:rPr lang="en-GB" altLang="en-US" sz="2000" baseline="-33000" dirty="0">
                <a:solidFill>
                  <a:srgbClr val="000000"/>
                </a:solidFill>
                <a:ea typeface="MS Gothic" panose="020B0609070205080204" pitchFamily="49" charset="-128"/>
              </a:rPr>
              <a:t>0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160239" y="2636912"/>
            <a:ext cx="168275" cy="84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4664" tIns="42332" rIns="84664" bIns="42332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000" dirty="0">
                <a:solidFill>
                  <a:srgbClr val="000000"/>
                </a:solidFill>
                <a:latin typeface="Calibri" panose="020F0502020204030204" pitchFamily="34" charset="0"/>
                <a:ea typeface="MS Gothic" panose="020B0609070205080204" pitchFamily="49" charset="-128"/>
              </a:rPr>
              <a:t>...</a:t>
            </a:r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4343889" y="2805186"/>
            <a:ext cx="261938" cy="2033587"/>
          </a:xfrm>
          <a:prstGeom prst="upArrow">
            <a:avLst>
              <a:gd name="adj1" fmla="val 50000"/>
              <a:gd name="adj2" fmla="val 140955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5072150" y="2975049"/>
            <a:ext cx="212726" cy="1863725"/>
          </a:xfrm>
          <a:prstGeom prst="downArrow">
            <a:avLst>
              <a:gd name="adj1" fmla="val 50000"/>
              <a:gd name="adj2" fmla="val 14882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62415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Additional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Aircraft in fog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96952"/>
            <a:ext cx="2697162" cy="269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996" y="2985839"/>
            <a:ext cx="2687637" cy="268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595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Concluding remarks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Just a </a:t>
            </a:r>
            <a:r>
              <a:rPr lang="en-US" sz="2000" dirty="0" err="1" smtClean="0"/>
              <a:t>flavour</a:t>
            </a:r>
            <a:r>
              <a:rPr lang="en-US" sz="2000" dirty="0" smtClean="0"/>
              <a:t> of GPU programming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Focusing on concepts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Sample code (partly done)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Have basic working example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But adding some timing information for the various memory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Also, modifying example to used share memory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Code in place not tested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Will make available in the next 2 weeks (if interested)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Much more to learn – but cannot really go into it in one hour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But, if interested, can provide tutorial with code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243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476672"/>
            <a:ext cx="7886700" cy="1008112"/>
          </a:xfrm>
        </p:spPr>
        <p:txBody>
          <a:bodyPr/>
          <a:lstStyle/>
          <a:p>
            <a:r>
              <a:rPr lang="en-GB" dirty="0" smtClean="0">
                <a:latin typeface="Comic Sans MS" panose="030F0702030302020204" pitchFamily="66" charset="0"/>
              </a:rPr>
              <a:t>Why use GPUs?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988840"/>
            <a:ext cx="7886700" cy="4092475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 smtClean="0"/>
              <a:t>Same operation on multiple data (SIMD)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 smtClean="0"/>
              <a:t>=&gt;massively parallel operations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 smtClean="0"/>
              <a:t>Computation intensive – data transfer latencies are high; need computation to exceed data transfer times</a:t>
            </a:r>
            <a:endParaRPr lang="en-GB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 smtClean="0"/>
              <a:t>Access large blocks of </a:t>
            </a:r>
            <a:r>
              <a:rPr lang="en-GB" sz="2000" dirty="0" smtClean="0"/>
              <a:t>data in contiguous addresses</a:t>
            </a:r>
            <a:endParaRPr lang="en-GB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 smtClean="0"/>
              <a:t>Have thousands (tens of thousands) of threads in parallel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1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Comic Sans MS" panose="030F0702030302020204" pitchFamily="66" charset="0"/>
              </a:rPr>
              <a:t>When not to use GPUs?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dirty="0" smtClean="0"/>
              <a:t>Specific memory access patterns not suitable: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 smtClean="0"/>
              <a:t>data scattered in </a:t>
            </a:r>
            <a:r>
              <a:rPr lang="en-GB" sz="2000" dirty="0" smtClean="0"/>
              <a:t>memory so read/write is serialised</a:t>
            </a:r>
            <a:r>
              <a:rPr lang="en-US" sz="2000" dirty="0" smtClean="0"/>
              <a:t> </a:t>
            </a:r>
            <a:r>
              <a:rPr lang="en-GB" sz="2000" dirty="0" smtClean="0"/>
              <a:t>                             </a:t>
            </a:r>
            <a:endParaRPr lang="en-GB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 smtClean="0"/>
              <a:t>operations are non-local</a:t>
            </a:r>
            <a:r>
              <a:rPr lang="en-US" sz="2000" dirty="0"/>
              <a:t> </a:t>
            </a:r>
            <a:r>
              <a:rPr lang="en-US" sz="2000" dirty="0" smtClean="0"/>
              <a:t>(data has a degree of sparseness or not sequential)                               </a:t>
            </a: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write operations:  limited number of output addresses =&gt;possible write contention</a:t>
            </a:r>
            <a:r>
              <a:rPr lang="en-GB" sz="2000" dirty="0"/>
              <a:t>  </a:t>
            </a:r>
            <a:r>
              <a:rPr lang="en-GB" sz="2000" dirty="0" smtClean="0"/>
              <a:t>       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 smtClean="0"/>
              <a:t>because synchronisation of parallel threads of execution has </a:t>
            </a:r>
            <a:r>
              <a:rPr lang="en-GB" sz="2000" dirty="0" smtClean="0"/>
              <a:t>limitations, operations on global data set must have degree of independence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 smtClean="0"/>
              <a:t>In other words, do not have dependence on read/write operations between threads that are executing on different parts of data set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104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What is parallelism?</a:t>
            </a:r>
            <a:endParaRPr lang="en-US" dirty="0">
              <a:latin typeface="Comic Sans MS" panose="030F0702030302020204" pitchFamily="66" charset="0"/>
            </a:endParaRPr>
          </a:p>
        </p:txBody>
      </p:sp>
      <p:sp useBgFill="1"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How do you define parallelism?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What kinds of parallelism are there?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Functional, data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What kind of parallelism do we use in GPUs?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Data parallelism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16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Comic Sans MS" panose="030F0702030302020204" pitchFamily="66" charset="0"/>
              </a:rPr>
              <a:t>GPU Abstraction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Abstraction on several levels: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 smtClean="0"/>
              <a:t>Hardware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 smtClean="0"/>
              <a:t>Memory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 smtClean="0"/>
              <a:t>Execution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5698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Hardware model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916832"/>
            <a:ext cx="7772400" cy="4114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Abstraction of GPU architecture showing </a:t>
            </a:r>
            <a:r>
              <a:rPr lang="en-US" sz="1800" dirty="0" smtClean="0"/>
              <a:t>components of PC system: host memory, DMA controller, GPU (with subcomponents – global memory, instruction buffer, kernel dispatcher, cores)</a:t>
            </a:r>
            <a:endParaRPr lang="en-US" sz="18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852936"/>
            <a:ext cx="813690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6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Hardware model	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Core/compute unit: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Collection of SIMD </a:t>
            </a:r>
            <a:r>
              <a:rPr lang="en-US" dirty="0" smtClean="0"/>
              <a:t>processors (see next slide)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Shared resources (local memory: shared </a:t>
            </a:r>
            <a:r>
              <a:rPr lang="en-US" dirty="0" smtClean="0"/>
              <a:t>memory, cache, </a:t>
            </a:r>
            <a:r>
              <a:rPr lang="en-US" dirty="0" smtClean="0"/>
              <a:t>and local register files)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Many compute units in GPU – can operate independently (possible functional parallelism)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01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4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4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32025</TotalTime>
  <Words>1762</Words>
  <Application>Microsoft Office PowerPoint</Application>
  <PresentationFormat>On-screen Show (4:3)</PresentationFormat>
  <Paragraphs>307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MS Gothic</vt:lpstr>
      <vt:lpstr>ＭＳ Ｐゴシック</vt:lpstr>
      <vt:lpstr>Arial</vt:lpstr>
      <vt:lpstr>Calibri</vt:lpstr>
      <vt:lpstr>Calibri Light</vt:lpstr>
      <vt:lpstr>Cambria Math</vt:lpstr>
      <vt:lpstr>Comic Sans MS</vt:lpstr>
      <vt:lpstr>Constantia</vt:lpstr>
      <vt:lpstr>Tahoma</vt:lpstr>
      <vt:lpstr>Wingdings</vt:lpstr>
      <vt:lpstr>Blends</vt:lpstr>
      <vt:lpstr>Custom Design</vt:lpstr>
      <vt:lpstr>Image Processing and  Computer Vision on GPU</vt:lpstr>
      <vt:lpstr>GPU: Overview and applications</vt:lpstr>
      <vt:lpstr>Preamble: some notes</vt:lpstr>
      <vt:lpstr>Why use GPUs?</vt:lpstr>
      <vt:lpstr>When not to use GPUs?</vt:lpstr>
      <vt:lpstr>What is parallelism?</vt:lpstr>
      <vt:lpstr>GPU Abstraction</vt:lpstr>
      <vt:lpstr>Hardware model</vt:lpstr>
      <vt:lpstr>Hardware model </vt:lpstr>
      <vt:lpstr>Tools: hardware model of core</vt:lpstr>
      <vt:lpstr>Memory model</vt:lpstr>
      <vt:lpstr>Execution models</vt:lpstr>
      <vt:lpstr>Execution models (cont’d)</vt:lpstr>
      <vt:lpstr>Execution model</vt:lpstr>
      <vt:lpstr>Tools: Programming model</vt:lpstr>
      <vt:lpstr>Tools: Programming model</vt:lpstr>
      <vt:lpstr>Tools: Programming model</vt:lpstr>
      <vt:lpstr>Tools: Programming model</vt:lpstr>
      <vt:lpstr>Tools: Programming model</vt:lpstr>
      <vt:lpstr>Examples: Image filtering</vt:lpstr>
      <vt:lpstr>Examples: Image filtering</vt:lpstr>
      <vt:lpstr>Examples: Image filtering</vt:lpstr>
      <vt:lpstr>Examples: Image filtering</vt:lpstr>
      <vt:lpstr>Examples: Image filtering</vt:lpstr>
      <vt:lpstr>Examples: Image filtering</vt:lpstr>
      <vt:lpstr>Examples: Image filtering</vt:lpstr>
      <vt:lpstr>Examples: Noise reduction</vt:lpstr>
      <vt:lpstr>Examples: Noise reduction</vt:lpstr>
      <vt:lpstr>Examples: Noise reduction</vt:lpstr>
      <vt:lpstr>Examples: Noise reduction</vt:lpstr>
      <vt:lpstr>Examples: Noise reduction</vt:lpstr>
      <vt:lpstr>Examples: Noise reduction</vt:lpstr>
      <vt:lpstr>Examples: Noise reduction</vt:lpstr>
      <vt:lpstr>Additional examples </vt:lpstr>
      <vt:lpstr>Additional examples</vt:lpstr>
      <vt:lpstr>Additional examples</vt:lpstr>
      <vt:lpstr>Concluding remarks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Detection Using Multi-level Probability Fusion maps</dc:title>
  <dc:creator>Frank</dc:creator>
  <cp:lastModifiedBy>Frank Lamosa</cp:lastModifiedBy>
  <cp:revision>187</cp:revision>
  <dcterms:created xsi:type="dcterms:W3CDTF">2008-06-03T00:38:07Z</dcterms:created>
  <dcterms:modified xsi:type="dcterms:W3CDTF">2019-08-22T22:23:10Z</dcterms:modified>
</cp:coreProperties>
</file>